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00" r:id="rId3"/>
    <p:sldId id="320" r:id="rId4"/>
    <p:sldId id="328" r:id="rId5"/>
    <p:sldId id="329" r:id="rId6"/>
    <p:sldId id="321" r:id="rId7"/>
    <p:sldId id="330" r:id="rId8"/>
    <p:sldId id="309" r:id="rId9"/>
    <p:sldId id="331" r:id="rId10"/>
    <p:sldId id="318" r:id="rId11"/>
    <p:sldId id="327" r:id="rId12"/>
    <p:sldId id="303" r:id="rId13"/>
  </p:sldIdLst>
  <p:sldSz cx="9144000" cy="6858000" type="screen4x3"/>
  <p:notesSz cx="9750425" cy="6856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7227"/>
    <a:srgbClr val="FFFF00"/>
    <a:srgbClr val="000099"/>
    <a:srgbClr val="FF3300"/>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69" autoAdjust="0"/>
    <p:restoredTop sz="90143" autoAdjust="0"/>
  </p:normalViewPr>
  <p:slideViewPr>
    <p:cSldViewPr>
      <p:cViewPr>
        <p:scale>
          <a:sx n="66" d="100"/>
          <a:sy n="66" d="100"/>
        </p:scale>
        <p:origin x="-576" y="-78"/>
      </p:cViewPr>
      <p:guideLst>
        <p:guide orient="horz" pos="2160"/>
        <p:guide pos="2880"/>
      </p:guideLst>
    </p:cSldViewPr>
  </p:slideViewPr>
  <p:outlineViewPr>
    <p:cViewPr>
      <p:scale>
        <a:sx n="33" d="100"/>
        <a:sy n="33" d="100"/>
      </p:scale>
      <p:origin x="42" y="5178"/>
    </p:cViewPr>
  </p:outlineViewPr>
  <p:notesTextViewPr>
    <p:cViewPr>
      <p:scale>
        <a:sx n="100" d="100"/>
        <a:sy n="100" d="100"/>
      </p:scale>
      <p:origin x="0" y="0"/>
    </p:cViewPr>
  </p:notesTextViewPr>
  <p:notesViewPr>
    <p:cSldViewPr>
      <p:cViewPr varScale="1">
        <p:scale>
          <a:sx n="50" d="100"/>
          <a:sy n="50" d="100"/>
        </p:scale>
        <p:origin x="-1860" y="-96"/>
      </p:cViewPr>
      <p:guideLst>
        <p:guide orient="horz" pos="2159"/>
        <p:guide pos="307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25184" cy="3428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22986" y="1"/>
            <a:ext cx="4225184" cy="342821"/>
          </a:xfrm>
          <a:prstGeom prst="rect">
            <a:avLst/>
          </a:prstGeom>
        </p:spPr>
        <p:txBody>
          <a:bodyPr vert="horz" lIns="91440" tIns="45720" rIns="91440" bIns="45720" rtlCol="0"/>
          <a:lstStyle>
            <a:lvl1pPr algn="r">
              <a:defRPr sz="1200"/>
            </a:lvl1pPr>
          </a:lstStyle>
          <a:p>
            <a:fld id="{3F0F1CFB-C12D-44EB-A62F-4F0B9DD5DD3D}" type="datetimeFigureOut">
              <a:rPr lang="en-US" smtClean="0"/>
              <a:pPr/>
              <a:t>2/22/2014</a:t>
            </a:fld>
            <a:endParaRPr lang="en-GB"/>
          </a:p>
        </p:txBody>
      </p:sp>
      <p:sp>
        <p:nvSpPr>
          <p:cNvPr id="4" name="Footer Placeholder 3"/>
          <p:cNvSpPr>
            <a:spLocks noGrp="1"/>
          </p:cNvSpPr>
          <p:nvPr>
            <p:ph type="ftr" sz="quarter" idx="2"/>
          </p:nvPr>
        </p:nvSpPr>
        <p:spPr>
          <a:xfrm>
            <a:off x="0" y="6512403"/>
            <a:ext cx="4225184" cy="34282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22986" y="6512403"/>
            <a:ext cx="4225184" cy="342821"/>
          </a:xfrm>
          <a:prstGeom prst="rect">
            <a:avLst/>
          </a:prstGeom>
        </p:spPr>
        <p:txBody>
          <a:bodyPr vert="horz" lIns="91440" tIns="45720" rIns="91440" bIns="45720" rtlCol="0" anchor="b"/>
          <a:lstStyle>
            <a:lvl1pPr algn="r">
              <a:defRPr sz="1200"/>
            </a:lvl1pPr>
          </a:lstStyle>
          <a:p>
            <a:fld id="{A7984F64-600F-472E-B766-0F1545E6124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25184" cy="3428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23549" y="1"/>
            <a:ext cx="4225184" cy="342821"/>
          </a:xfrm>
          <a:prstGeom prst="rect">
            <a:avLst/>
          </a:prstGeom>
        </p:spPr>
        <p:txBody>
          <a:bodyPr vert="horz" lIns="91440" tIns="45720" rIns="91440" bIns="45720" rtlCol="0"/>
          <a:lstStyle>
            <a:lvl1pPr algn="r">
              <a:defRPr sz="1200"/>
            </a:lvl1pPr>
          </a:lstStyle>
          <a:p>
            <a:fld id="{8CC7471C-EE4A-4E80-85FB-F78143F890F2}" type="datetimeFigureOut">
              <a:rPr lang="en-GB" smtClean="0"/>
              <a:pPr/>
              <a:t>22/02/2014</a:t>
            </a:fld>
            <a:endParaRPr lang="en-GB"/>
          </a:p>
        </p:txBody>
      </p:sp>
      <p:sp>
        <p:nvSpPr>
          <p:cNvPr id="4" name="Slide Image Placeholder 3"/>
          <p:cNvSpPr>
            <a:spLocks noGrp="1" noRot="1" noChangeAspect="1"/>
          </p:cNvSpPr>
          <p:nvPr>
            <p:ph type="sldImg" idx="2"/>
          </p:nvPr>
        </p:nvSpPr>
        <p:spPr>
          <a:xfrm>
            <a:off x="3160713"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75044" y="3256796"/>
            <a:ext cx="7800339" cy="308538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2006"/>
            <a:ext cx="4225184" cy="34282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23549" y="6512006"/>
            <a:ext cx="4225184" cy="342821"/>
          </a:xfrm>
          <a:prstGeom prst="rect">
            <a:avLst/>
          </a:prstGeom>
        </p:spPr>
        <p:txBody>
          <a:bodyPr vert="horz" lIns="91440" tIns="45720" rIns="91440" bIns="45720" rtlCol="0" anchor="b"/>
          <a:lstStyle>
            <a:lvl1pPr algn="r">
              <a:defRPr sz="1200"/>
            </a:lvl1pPr>
          </a:lstStyle>
          <a:p>
            <a:fld id="{5D480D6B-46E1-4A49-8C2B-F17DD3C8748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Paul,</a:t>
            </a:r>
            <a:r>
              <a:rPr lang="en-GB" sz="1200" b="0" i="0" kern="1200" baseline="0" dirty="0" smtClean="0">
                <a:solidFill>
                  <a:schemeClr val="tx1"/>
                </a:solidFill>
                <a:latin typeface="+mn-lt"/>
                <a:ea typeface="+mn-ea"/>
                <a:cs typeface="+mn-cs"/>
              </a:rPr>
              <a:t> in his farewell letter to Timothy (and last writing preserved for us today), gave him 32 imperatives!  That is some way to say ‘over and out’!  </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Get</a:t>
            </a:r>
            <a:r>
              <a:rPr lang="en-GB" baseline="0" dirty="0" smtClean="0"/>
              <a:t> your 10000 hours in</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Grace will be with you 2</a:t>
            </a:r>
            <a:r>
              <a:rPr lang="en-GB" baseline="0" dirty="0" smtClean="0"/>
              <a:t> Tim 4:22</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2/22/2014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2/22/2014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2/22/2014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2/22/2014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B993B-6BB2-4B15-8D2B-68F4AA02C70D}" type="datetimeFigureOut">
              <a:rPr lang="en-US" smtClean="0"/>
              <a:pPr/>
              <a:t>2/22/2014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FB993B-6BB2-4B15-8D2B-68F4AA02C70D}" type="datetimeFigureOut">
              <a:rPr lang="en-US" smtClean="0"/>
              <a:pPr/>
              <a:t>2/22/2014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FB993B-6BB2-4B15-8D2B-68F4AA02C70D}" type="datetimeFigureOut">
              <a:rPr lang="en-US" smtClean="0"/>
              <a:pPr/>
              <a:t>2/22/2014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FB993B-6BB2-4B15-8D2B-68F4AA02C70D}" type="datetimeFigureOut">
              <a:rPr lang="en-US" smtClean="0"/>
              <a:pPr/>
              <a:t>2/22/2014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B993B-6BB2-4B15-8D2B-68F4AA02C70D}" type="datetimeFigureOut">
              <a:rPr lang="en-US" smtClean="0"/>
              <a:pPr/>
              <a:t>2/22/2014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993B-6BB2-4B15-8D2B-68F4AA02C70D}" type="datetimeFigureOut">
              <a:rPr lang="en-US" smtClean="0"/>
              <a:pPr/>
              <a:t>2/22/2014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993B-6BB2-4B15-8D2B-68F4AA02C70D}" type="datetimeFigureOut">
              <a:rPr lang="en-US" smtClean="0"/>
              <a:pPr/>
              <a:t>2/22/2014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B993B-6BB2-4B15-8D2B-68F4AA02C70D}" type="datetimeFigureOut">
              <a:rPr lang="en-US" smtClean="0"/>
              <a:pPr/>
              <a:t>2/22/2014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ED1C0-8531-41E6-B47B-CC99C6606D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Explosion 1 2"/>
          <p:cNvSpPr/>
          <p:nvPr/>
        </p:nvSpPr>
        <p:spPr>
          <a:xfrm>
            <a:off x="0" y="0"/>
            <a:ext cx="9144000" cy="6858000"/>
          </a:xfrm>
          <a:prstGeom prst="irregularSeal1">
            <a:avLst/>
          </a:prstGeom>
          <a:gradFill flip="none" rotWithShape="1">
            <a:gsLst>
              <a:gs pos="0">
                <a:srgbClr val="FFFF00"/>
              </a:gs>
              <a:gs pos="50000">
                <a:srgbClr val="FFFF00">
                  <a:tint val="44500"/>
                  <a:satMod val="160000"/>
                </a:srgbClr>
              </a:gs>
              <a:gs pos="100000">
                <a:srgbClr val="FFFF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itle 1"/>
          <p:cNvSpPr>
            <a:spLocks noGrp="1"/>
          </p:cNvSpPr>
          <p:nvPr>
            <p:ph type="ctrTitle"/>
          </p:nvPr>
        </p:nvSpPr>
        <p:spPr>
          <a:xfrm>
            <a:off x="323528" y="332656"/>
            <a:ext cx="8501122" cy="5904656"/>
          </a:xfrm>
        </p:spPr>
        <p:txBody>
          <a:bodyPr>
            <a:noAutofit/>
          </a:bodyPr>
          <a:lstStyle/>
          <a:p>
            <a:r>
              <a:rPr lang="en-GB" sz="16600" b="1" dirty="0" smtClean="0">
                <a:solidFill>
                  <a:srgbClr val="002060"/>
                </a:solidFill>
                <a:effectLst>
                  <a:outerShdw blurRad="38100" dist="38100" dir="2700000" algn="tl">
                    <a:srgbClr val="000000">
                      <a:alpha val="43137"/>
                    </a:srgbClr>
                  </a:outerShdw>
                </a:effectLst>
                <a:latin typeface="Britannic Bold" pitchFamily="34" charset="0"/>
              </a:rPr>
              <a:t>Over and Out</a:t>
            </a:r>
            <a:endParaRPr lang="en-GB" sz="16600" b="1" dirty="0">
              <a:solidFill>
                <a:srgbClr val="002060"/>
              </a:solidFill>
              <a:effectLst>
                <a:outerShdw blurRad="38100" dist="38100" dir="2700000" algn="tl">
                  <a:srgbClr val="000000">
                    <a:alpha val="43137"/>
                  </a:srgbClr>
                </a:outerShdw>
              </a:effectLst>
              <a:latin typeface="Britannic Bold"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80920" cy="1440160"/>
          </a:xfrm>
        </p:spPr>
        <p:txBody>
          <a:bodyPr>
            <a:noAutofit/>
          </a:bodyPr>
          <a:lstStyle/>
          <a:p>
            <a:pPr lvl="1" algn="ctr" rtl="0">
              <a:spcBef>
                <a:spcPct val="0"/>
              </a:spcBef>
            </a:pPr>
            <a:r>
              <a:rPr lang="en-US" sz="3200" b="1" dirty="0" smtClean="0">
                <a:solidFill>
                  <a:srgbClr val="FF0000"/>
                </a:solidFill>
                <a:effectLst>
                  <a:outerShdw blurRad="38100" dist="38100" dir="2700000" algn="tl">
                    <a:srgbClr val="000000">
                      <a:alpha val="43137"/>
                    </a:srgbClr>
                  </a:outerShdw>
                </a:effectLst>
              </a:rPr>
              <a:t>Theme for 2014</a:t>
            </a:r>
            <a:br>
              <a:rPr lang="en-US" sz="3200" b="1" dirty="0" smtClean="0">
                <a:solidFill>
                  <a:srgbClr val="FF0000"/>
                </a:solidFill>
                <a:effectLst>
                  <a:outerShdw blurRad="38100" dist="38100" dir="2700000" algn="tl">
                    <a:srgbClr val="000000">
                      <a:alpha val="43137"/>
                    </a:srgbClr>
                  </a:outerShdw>
                </a:effectLst>
              </a:rPr>
            </a:br>
            <a:r>
              <a:rPr lang="en-US" sz="3600" b="1" dirty="0" smtClean="0">
                <a:solidFill>
                  <a:srgbClr val="027227"/>
                </a:solidFill>
                <a:effectLst>
                  <a:outerShdw blurRad="38100" dist="38100" dir="2700000" algn="tl">
                    <a:srgbClr val="000000">
                      <a:alpha val="43137"/>
                    </a:srgbClr>
                  </a:outerShdw>
                </a:effectLst>
              </a:rPr>
              <a:t>(Be, then)</a:t>
            </a:r>
            <a:r>
              <a:rPr lang="en-US" sz="4800" b="1" dirty="0" smtClean="0">
                <a:solidFill>
                  <a:srgbClr val="FF0000"/>
                </a:solidFill>
                <a:effectLst>
                  <a:outerShdw blurRad="38100" dist="38100" dir="2700000" algn="tl">
                    <a:srgbClr val="000000">
                      <a:alpha val="43137"/>
                    </a:srgbClr>
                  </a:outerShdw>
                </a:effectLst>
              </a:rPr>
              <a:t> </a:t>
            </a:r>
            <a:r>
              <a:rPr lang="en-US" sz="3600" b="1" dirty="0" smtClean="0">
                <a:solidFill>
                  <a:srgbClr val="FF0000"/>
                </a:solidFill>
                <a:effectLst>
                  <a:outerShdw blurRad="38100" dist="38100" dir="2700000" algn="tl">
                    <a:srgbClr val="000000">
                      <a:alpha val="43137"/>
                    </a:srgbClr>
                  </a:outerShdw>
                </a:effectLst>
              </a:rPr>
              <a:t>GO &amp; MAKE </a:t>
            </a:r>
            <a:r>
              <a:rPr lang="en-US" sz="3600" b="1" dirty="0" smtClean="0">
                <a:solidFill>
                  <a:srgbClr val="FF0000"/>
                </a:solidFill>
                <a:effectLst>
                  <a:outerShdw blurRad="38100" dist="38100" dir="2700000" algn="tl">
                    <a:srgbClr val="000000">
                      <a:alpha val="43137"/>
                    </a:srgbClr>
                  </a:outerShdw>
                </a:effectLst>
              </a:rPr>
              <a:t>DISCIPLES</a:t>
            </a:r>
            <a:endParaRPr lang="en-GB" sz="32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916832"/>
            <a:ext cx="8640960" cy="4941168"/>
          </a:xfrm>
        </p:spPr>
        <p:txBody>
          <a:bodyPr>
            <a:normAutofit/>
          </a:bodyPr>
          <a:lstStyle/>
          <a:p>
            <a:pPr>
              <a:buNone/>
            </a:pPr>
            <a:r>
              <a:rPr lang="en-GB" dirty="0" smtClean="0"/>
              <a:t>Where are you in the disciple growth process?</a:t>
            </a:r>
          </a:p>
          <a:p>
            <a:pPr>
              <a:buNone/>
            </a:pPr>
            <a:endParaRPr lang="en-GB" sz="1050" dirty="0" smtClean="0"/>
          </a:p>
          <a:p>
            <a:pPr marL="514350" indent="-514350">
              <a:buAutoNum type="arabicPeriod"/>
            </a:pPr>
            <a:r>
              <a:rPr lang="en-GB" b="1" dirty="0" smtClean="0">
                <a:solidFill>
                  <a:srgbClr val="027227"/>
                </a:solidFill>
              </a:rPr>
              <a:t>Ready to make your calling and election sure</a:t>
            </a:r>
            <a:endParaRPr lang="en-GB" b="1" dirty="0" smtClean="0">
              <a:solidFill>
                <a:srgbClr val="027227"/>
              </a:solidFill>
            </a:endParaRPr>
          </a:p>
          <a:p>
            <a:pPr fontAlgn="t"/>
            <a:r>
              <a:rPr lang="en-GB" sz="2100" dirty="0" smtClean="0"/>
              <a:t>John </a:t>
            </a:r>
            <a:r>
              <a:rPr lang="en-GB" sz="2100" dirty="0" smtClean="0"/>
              <a:t>3:3,5 Don’t </a:t>
            </a:r>
            <a:r>
              <a:rPr lang="en-GB" sz="2100" dirty="0" smtClean="0"/>
              <a:t>call yourself a Christian if you are not yet a </a:t>
            </a:r>
            <a:r>
              <a:rPr lang="en-GB" sz="2100" dirty="0" smtClean="0"/>
              <a:t>disciple</a:t>
            </a:r>
            <a:endParaRPr lang="en-GB" sz="2100" dirty="0" smtClean="0"/>
          </a:p>
          <a:p>
            <a:pPr fontAlgn="t"/>
            <a:r>
              <a:rPr lang="en-US" sz="2100" dirty="0" smtClean="0"/>
              <a:t>2 Peter </a:t>
            </a:r>
            <a:r>
              <a:rPr lang="en-US" sz="2100" dirty="0" smtClean="0"/>
              <a:t>1:10 Therefore, brethren, be even more diligent to make your call and election sure, for if you do these things you will never stumble</a:t>
            </a:r>
            <a:r>
              <a:rPr lang="en-US" sz="2100" dirty="0" smtClean="0"/>
              <a:t>;</a:t>
            </a:r>
            <a:endParaRPr lang="en-GB" dirty="0" smtClean="0"/>
          </a:p>
          <a:p>
            <a:pPr marL="514350" indent="-514350">
              <a:buFont typeface="+mj-lt"/>
              <a:buAutoNum type="arabicPeriod" startAt="2"/>
            </a:pPr>
            <a:r>
              <a:rPr lang="en-GB" b="1" dirty="0" smtClean="0">
                <a:solidFill>
                  <a:srgbClr val="027227"/>
                </a:solidFill>
              </a:rPr>
              <a:t>Ready to be disciplined</a:t>
            </a:r>
          </a:p>
          <a:p>
            <a:pPr marL="1314450" lvl="2" indent="-514350">
              <a:buNone/>
            </a:pPr>
            <a:r>
              <a:rPr lang="en-GB" dirty="0" smtClean="0"/>
              <a:t>	</a:t>
            </a:r>
            <a:r>
              <a:rPr lang="en-GB" sz="2000" dirty="0" smtClean="0"/>
              <a:t>Study the word, fight the sin, </a:t>
            </a:r>
            <a:endParaRPr lang="en-GB" sz="2000" dirty="0" smtClean="0"/>
          </a:p>
          <a:p>
            <a:pPr marL="514350" indent="-514350">
              <a:buFont typeface="+mj-lt"/>
              <a:buAutoNum type="arabicPeriod" startAt="2"/>
            </a:pPr>
            <a:r>
              <a:rPr lang="en-GB" b="1" dirty="0" smtClean="0">
                <a:solidFill>
                  <a:srgbClr val="027227"/>
                </a:solidFill>
              </a:rPr>
              <a:t>Ready to make disciples </a:t>
            </a:r>
          </a:p>
          <a:p>
            <a:pPr marL="1314450" lvl="2" indent="-514350">
              <a:buNone/>
            </a:pPr>
            <a:r>
              <a:rPr lang="en-GB" dirty="0" smtClean="0"/>
              <a:t>	</a:t>
            </a:r>
            <a:r>
              <a:rPr lang="en-GB" sz="2000" dirty="0" smtClean="0"/>
              <a:t>GO and make disciples (Matt 28:18-20)</a:t>
            </a:r>
            <a:endParaRPr lang="en-GB" sz="20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4"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1"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3" end="3"/>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28"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4" end="4"/>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35"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5" end="5"/>
                                            </p:txEl>
                                          </p:spTgt>
                                        </p:tgtEl>
                                        <p:attrNameLst>
                                          <p:attrName>fill.type</p:attrName>
                                        </p:attrNameLst>
                                      </p:cBhvr>
                                      <p:to>
                                        <p:strVal val="solid"/>
                                      </p:to>
                                    </p:set>
                                  </p:childTnLst>
                                </p:cTn>
                              </p:par>
                              <p:par>
                                <p:cTn id="38" presetID="27" presetClass="entr" presetSubtype="0" fill="hold" grpId="0" nodeType="withEffect">
                                  <p:stCondLst>
                                    <p:cond delay="0"/>
                                  </p:stCondLst>
                                  <p:iterate type="lt">
                                    <p:tmPct val="50000"/>
                                  </p:iterate>
                                  <p:childTnLst>
                                    <p:set>
                                      <p:cBhvr>
                                        <p:cTn id="39"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0"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42" dur="80"/>
                                        <p:tgtEl>
                                          <p:spTgt spid="3">
                                            <p:txEl>
                                              <p:pRg st="6" end="6"/>
                                            </p:txEl>
                                          </p:spTgt>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47"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49" dur="80"/>
                                        <p:tgtEl>
                                          <p:spTgt spid="3">
                                            <p:txEl>
                                              <p:pRg st="7" end="7"/>
                                            </p:txEl>
                                          </p:spTgt>
                                        </p:tgtEl>
                                        <p:attrNameLst>
                                          <p:attrName>fill.type</p:attrName>
                                        </p:attrNameLst>
                                      </p:cBhvr>
                                      <p:to>
                                        <p:strVal val="solid"/>
                                      </p:to>
                                    </p:set>
                                  </p:childTnLst>
                                </p:cTn>
                              </p:par>
                              <p:par>
                                <p:cTn id="50" presetID="27" presetClass="entr" presetSubtype="0" fill="hold" grpId="0" nodeType="withEffect">
                                  <p:stCondLst>
                                    <p:cond delay="0"/>
                                  </p:stCondLst>
                                  <p:iterate type="lt">
                                    <p:tmPct val="50000"/>
                                  </p:iterate>
                                  <p:childTnLst>
                                    <p:set>
                                      <p:cBhvr>
                                        <p:cTn id="51"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52"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54" dur="80"/>
                                        <p:tgtEl>
                                          <p:spTgt spid="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135778"/>
            <a:ext cx="8640960" cy="3416320"/>
          </a:xfrm>
          <a:prstGeom prst="rect">
            <a:avLst/>
          </a:prstGeom>
        </p:spPr>
        <p:txBody>
          <a:bodyPr wrap="square">
            <a:spAutoFit/>
          </a:bodyPr>
          <a:lstStyle/>
          <a:p>
            <a:r>
              <a:rPr lang="en-US" sz="6000" b="1" dirty="0" smtClean="0">
                <a:solidFill>
                  <a:srgbClr val="FF0000"/>
                </a:solidFill>
              </a:rPr>
              <a:t>What did God write in his book of remembrance about me today?</a:t>
            </a:r>
            <a:br>
              <a:rPr lang="en-US" sz="6000" b="1" dirty="0" smtClean="0">
                <a:solidFill>
                  <a:srgbClr val="FF0000"/>
                </a:solidFill>
              </a:rPr>
            </a:br>
            <a:r>
              <a:rPr lang="en-US" sz="2800" b="1" dirty="0" smtClean="0"/>
              <a:t>Mal 3:16</a:t>
            </a:r>
            <a:endParaRPr lang="en-GB" sz="5400" b="1" dirty="0"/>
          </a:p>
        </p:txBody>
      </p:sp>
      <p:sp>
        <p:nvSpPr>
          <p:cNvPr id="4" name="Rectangle 3"/>
          <p:cNvSpPr/>
          <p:nvPr/>
        </p:nvSpPr>
        <p:spPr>
          <a:xfrm rot="2132469">
            <a:off x="323528" y="4437112"/>
            <a:ext cx="2520280" cy="954107"/>
          </a:xfrm>
          <a:prstGeom prst="rect">
            <a:avLst/>
          </a:prstGeom>
        </p:spPr>
        <p:txBody>
          <a:bodyPr wrap="square">
            <a:spAutoFit/>
          </a:bodyPr>
          <a:lstStyle/>
          <a:p>
            <a:pPr algn="ctr"/>
            <a:r>
              <a:rPr lang="en-US" sz="2800" dirty="0" smtClean="0">
                <a:solidFill>
                  <a:srgbClr val="FF0000"/>
                </a:solidFill>
              </a:rPr>
              <a:t>Devotional walk with God</a:t>
            </a:r>
            <a:endParaRPr lang="en-GB" sz="2400" dirty="0">
              <a:solidFill>
                <a:srgbClr val="FF0000"/>
              </a:solidFill>
            </a:endParaRPr>
          </a:p>
        </p:txBody>
      </p:sp>
      <p:sp>
        <p:nvSpPr>
          <p:cNvPr id="5" name="Rectangle 4"/>
          <p:cNvSpPr/>
          <p:nvPr/>
        </p:nvSpPr>
        <p:spPr>
          <a:xfrm>
            <a:off x="3275856" y="5157192"/>
            <a:ext cx="2520280" cy="523220"/>
          </a:xfrm>
          <a:prstGeom prst="rect">
            <a:avLst/>
          </a:prstGeom>
        </p:spPr>
        <p:txBody>
          <a:bodyPr wrap="square">
            <a:spAutoFit/>
          </a:bodyPr>
          <a:lstStyle/>
          <a:p>
            <a:pPr algn="ctr"/>
            <a:r>
              <a:rPr lang="en-US" sz="2800" dirty="0" smtClean="0">
                <a:solidFill>
                  <a:srgbClr val="FF0000"/>
                </a:solidFill>
              </a:rPr>
              <a:t>Words of Worth</a:t>
            </a:r>
            <a:endParaRPr lang="en-GB" sz="2400" dirty="0">
              <a:solidFill>
                <a:srgbClr val="FF0000"/>
              </a:solidFill>
            </a:endParaRPr>
          </a:p>
        </p:txBody>
      </p:sp>
      <p:sp>
        <p:nvSpPr>
          <p:cNvPr id="6" name="Rectangle 5"/>
          <p:cNvSpPr/>
          <p:nvPr/>
        </p:nvSpPr>
        <p:spPr>
          <a:xfrm rot="232894">
            <a:off x="914383" y="5890782"/>
            <a:ext cx="2544281" cy="523220"/>
          </a:xfrm>
          <a:prstGeom prst="rect">
            <a:avLst/>
          </a:prstGeom>
        </p:spPr>
        <p:txBody>
          <a:bodyPr wrap="square">
            <a:spAutoFit/>
          </a:bodyPr>
          <a:lstStyle/>
          <a:p>
            <a:pPr algn="ctr"/>
            <a:r>
              <a:rPr lang="en-US" sz="2800" dirty="0" smtClean="0">
                <a:solidFill>
                  <a:srgbClr val="FF0000"/>
                </a:solidFill>
              </a:rPr>
              <a:t>Prayer </a:t>
            </a:r>
            <a:endParaRPr lang="en-GB" sz="2400" dirty="0">
              <a:solidFill>
                <a:srgbClr val="FF0000"/>
              </a:solidFill>
            </a:endParaRPr>
          </a:p>
        </p:txBody>
      </p:sp>
      <p:sp>
        <p:nvSpPr>
          <p:cNvPr id="7" name="Rectangle 6"/>
          <p:cNvSpPr/>
          <p:nvPr/>
        </p:nvSpPr>
        <p:spPr>
          <a:xfrm rot="19887246">
            <a:off x="6302961" y="4322766"/>
            <a:ext cx="2520280" cy="830997"/>
          </a:xfrm>
          <a:prstGeom prst="rect">
            <a:avLst/>
          </a:prstGeom>
        </p:spPr>
        <p:txBody>
          <a:bodyPr wrap="square">
            <a:spAutoFit/>
          </a:bodyPr>
          <a:lstStyle/>
          <a:p>
            <a:pPr algn="ctr"/>
            <a:r>
              <a:rPr lang="en-GB" sz="2400" dirty="0" smtClean="0">
                <a:solidFill>
                  <a:srgbClr val="FF0000"/>
                </a:solidFill>
              </a:rPr>
              <a:t>Turning others to righteousness</a:t>
            </a:r>
            <a:endParaRPr lang="en-GB" sz="2400" dirty="0">
              <a:solidFill>
                <a:srgbClr val="FF0000"/>
              </a:solidFill>
            </a:endParaRPr>
          </a:p>
        </p:txBody>
      </p:sp>
      <p:sp>
        <p:nvSpPr>
          <p:cNvPr id="8" name="Rectangle 7"/>
          <p:cNvSpPr/>
          <p:nvPr/>
        </p:nvSpPr>
        <p:spPr>
          <a:xfrm rot="21139445">
            <a:off x="4878206" y="5962593"/>
            <a:ext cx="2520280" cy="461665"/>
          </a:xfrm>
          <a:prstGeom prst="rect">
            <a:avLst/>
          </a:prstGeom>
        </p:spPr>
        <p:txBody>
          <a:bodyPr wrap="square">
            <a:spAutoFit/>
          </a:bodyPr>
          <a:lstStyle/>
          <a:p>
            <a:pPr algn="ctr"/>
            <a:r>
              <a:rPr lang="en-GB" sz="2400" dirty="0" smtClean="0">
                <a:solidFill>
                  <a:srgbClr val="FF0000"/>
                </a:solidFill>
              </a:rPr>
              <a:t>Good works</a:t>
            </a:r>
            <a:endParaRPr lang="en-GB" sz="2400" dirty="0">
              <a:solidFill>
                <a:srgbClr val="FF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5"/>
                                        </p:tgtEl>
                                        <p:attrNameLst>
                                          <p:attrName>ppt_c</p:attrName>
                                        </p:attrNameLst>
                                      </p:cBhvr>
                                      <p:to>
                                        <a:schemeClr val="folHlink"/>
                                      </p:to>
                                    </p:animClr>
                                  </p:sub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6"/>
                                        </p:tgtEl>
                                        <p:attrNameLst>
                                          <p:attrName>ppt_c</p:attrName>
                                        </p:attrNameLst>
                                      </p:cBhvr>
                                      <p:to>
                                        <a:schemeClr val="folHlink"/>
                                      </p:to>
                                    </p:animClr>
                                  </p:sub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7"/>
                                        </p:tgtEl>
                                        <p:attrNameLst>
                                          <p:attrName>ppt_c</p:attrName>
                                        </p:attrNameLst>
                                      </p:cBhvr>
                                      <p:to>
                                        <a:schemeClr val="folHlink"/>
                                      </p:to>
                                    </p:animClr>
                                  </p:sub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1000" fill="hold"/>
                                        <p:tgtEl>
                                          <p:spTgt spid="8"/>
                                        </p:tgtEl>
                                        <p:attrNameLst>
                                          <p:attrName>ppt_x</p:attrName>
                                        </p:attrNameLst>
                                      </p:cBhvr>
                                      <p:tavLst>
                                        <p:tav tm="0">
                                          <p:val>
                                            <p:strVal val="#ppt_x"/>
                                          </p:val>
                                        </p:tav>
                                        <p:tav tm="100000">
                                          <p:val>
                                            <p:strVal val="#ppt_x"/>
                                          </p:val>
                                        </p:tav>
                                      </p:tavLst>
                                    </p:anim>
                                    <p:anim calcmode="lin" valueType="num">
                                      <p:cBhvr additive="base">
                                        <p:cTn id="23" dur="1000" fill="hold"/>
                                        <p:tgtEl>
                                          <p:spTgt spid="8"/>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8"/>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86808" cy="5953294"/>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a:buNone/>
            </a:pPr>
            <a:r>
              <a:rPr lang="en-US" sz="9600" b="1" dirty="0" smtClean="0">
                <a:solidFill>
                  <a:srgbClr val="FF0000"/>
                </a:solidFill>
                <a:effectLst>
                  <a:outerShdw blurRad="38100" dist="38100" dir="2700000" algn="tl">
                    <a:srgbClr val="000000">
                      <a:alpha val="43137"/>
                    </a:srgbClr>
                  </a:outerShdw>
                </a:effectLst>
              </a:rPr>
              <a:t>Question of the year: </a:t>
            </a:r>
          </a:p>
          <a:p>
            <a:pPr algn="ctr">
              <a:buNone/>
            </a:pPr>
            <a:r>
              <a:rPr lang="en-US" sz="9700" b="1" dirty="0" smtClean="0">
                <a:effectLst>
                  <a:outerShdw blurRad="38100" dist="38100" dir="2700000" algn="tl">
                    <a:srgbClr val="000000">
                      <a:alpha val="43137"/>
                    </a:srgbClr>
                  </a:outerShdw>
                </a:effectLst>
              </a:rPr>
              <a:t>Will </a:t>
            </a:r>
            <a:r>
              <a:rPr lang="en-US" sz="9600" b="1" dirty="0" smtClean="0">
                <a:effectLst>
                  <a:outerShdw blurRad="38100" dist="38100" dir="2700000" algn="tl">
                    <a:srgbClr val="000000">
                      <a:alpha val="43137"/>
                    </a:srgbClr>
                  </a:outerShdw>
                </a:effectLst>
              </a:rPr>
              <a:t>you … </a:t>
            </a:r>
            <a:endParaRPr lang="en-GB" sz="6000" dirty="0" smtClean="0"/>
          </a:p>
          <a:p>
            <a:pPr marL="3175" indent="11113" algn="ctr">
              <a:buNone/>
            </a:pPr>
            <a:r>
              <a:rPr lang="en-US" sz="22000" b="1" dirty="0" smtClean="0">
                <a:solidFill>
                  <a:srgbClr val="FF0000"/>
                </a:solidFill>
                <a:effectLst>
                  <a:outerShdw blurRad="38100" dist="38100" dir="2700000" algn="tl">
                    <a:srgbClr val="000000">
                      <a:alpha val="43137"/>
                    </a:srgbClr>
                  </a:outerShdw>
                </a:effectLst>
              </a:rPr>
              <a:t>Go and Make Disciples</a:t>
            </a:r>
          </a:p>
          <a:p>
            <a:pPr marL="3175" indent="11113" algn="ctr">
              <a:buNone/>
            </a:pPr>
            <a:r>
              <a:rPr lang="en-US" sz="8000" b="1" dirty="0" smtClean="0">
                <a:effectLst>
                  <a:outerShdw blurRad="38100" dist="38100" dir="2700000" algn="tl">
                    <a:srgbClr val="000000">
                      <a:alpha val="43137"/>
                    </a:srgbClr>
                  </a:outerShdw>
                </a:effectLst>
              </a:rPr>
              <a:t>…?</a:t>
            </a:r>
            <a:endParaRPr lang="en-GB" sz="8000" b="1" dirty="0" smtClean="0">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0"/>
                                        <p:tgtEl>
                                          <p:spTgt spid="3">
                                            <p:txEl>
                                              <p:pRg st="1" end="1"/>
                                            </p:txEl>
                                          </p:spTgt>
                                        </p:tgtEl>
                                      </p:cBhvr>
                                    </p:animEffect>
                                  </p:childTnLst>
                                </p:cTn>
                              </p:par>
                            </p:childTnLst>
                          </p:cTn>
                        </p:par>
                        <p:par>
                          <p:cTn id="12" fill="hold">
                            <p:stCondLst>
                              <p:cond delay="55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0"/>
                                        <p:tgtEl>
                                          <p:spTgt spid="3">
                                            <p:txEl>
                                              <p:pRg st="2" end="2"/>
                                            </p:txEl>
                                          </p:spTgt>
                                        </p:tgtEl>
                                      </p:cBhvr>
                                    </p:animEffect>
                                  </p:childTnLst>
                                </p:cTn>
                              </p:par>
                            </p:childTnLst>
                          </p:cTn>
                        </p:par>
                        <p:par>
                          <p:cTn id="16" fill="hold">
                            <p:stCondLst>
                              <p:cond delay="10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txBody>
          <a:bodyPr>
            <a:normAutofit/>
          </a:bodyPr>
          <a:lstStyle/>
          <a:p>
            <a:pPr marL="342900" lvl="1" indent="-342900" algn="ctr">
              <a:buNone/>
            </a:pPr>
            <a:r>
              <a:rPr lang="en-US" sz="6600" b="1" dirty="0" smtClean="0"/>
              <a:t>The Great Commission</a:t>
            </a:r>
          </a:p>
          <a:p>
            <a:endParaRPr lang="en-US" b="1" dirty="0" smtClean="0"/>
          </a:p>
          <a:p>
            <a:pPr fontAlgn="t">
              <a:buNone/>
            </a:pPr>
            <a:r>
              <a:rPr lang="en-US" i="1" dirty="0" smtClean="0"/>
              <a:t>	Matthew </a:t>
            </a:r>
            <a:r>
              <a:rPr lang="en-US" i="1" dirty="0" smtClean="0"/>
              <a:t>28:18-20: </a:t>
            </a:r>
            <a:r>
              <a:rPr lang="en-US" b="1" i="1" dirty="0" smtClean="0"/>
              <a:t>Make </a:t>
            </a:r>
            <a:r>
              <a:rPr lang="en-US" b="1" i="1" dirty="0" smtClean="0"/>
              <a:t>disciples</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80920" cy="1570186"/>
          </a:xfrm>
        </p:spPr>
        <p:txBody>
          <a:bodyPr>
            <a:noAutofit/>
          </a:bodyPr>
          <a:lstStyle/>
          <a:p>
            <a:pPr lvl="1" algn="ctr" rtl="0">
              <a:spcBef>
                <a:spcPct val="0"/>
              </a:spcBef>
            </a:pPr>
            <a:r>
              <a:rPr lang="en-US" sz="6600" b="1" dirty="0" smtClean="0">
                <a:solidFill>
                  <a:srgbClr val="FF0000"/>
                </a:solidFill>
              </a:rPr>
              <a:t>II Timothy 1:1-2</a:t>
            </a:r>
            <a:endParaRPr lang="en-GB" sz="1200" b="1" dirty="0">
              <a:solidFill>
                <a:srgbClr val="FF0000"/>
              </a:solidFill>
            </a:endParaRPr>
          </a:p>
        </p:txBody>
      </p:sp>
      <p:sp>
        <p:nvSpPr>
          <p:cNvPr id="3" name="Content Placeholder 2"/>
          <p:cNvSpPr>
            <a:spLocks noGrp="1"/>
          </p:cNvSpPr>
          <p:nvPr>
            <p:ph idx="1"/>
          </p:nvPr>
        </p:nvSpPr>
        <p:spPr>
          <a:xfrm>
            <a:off x="251520" y="1628801"/>
            <a:ext cx="8568952" cy="4536504"/>
          </a:xfrm>
        </p:spPr>
        <p:txBody>
          <a:bodyPr>
            <a:normAutofit/>
          </a:bodyPr>
          <a:lstStyle/>
          <a:p>
            <a:pPr algn="ctr" fontAlgn="t">
              <a:buNone/>
            </a:pPr>
            <a:r>
              <a:rPr lang="en-US" sz="4000" dirty="0" smtClean="0"/>
              <a:t> Paul, an apostle of Jesus </a:t>
            </a:r>
            <a:r>
              <a:rPr lang="en-US" sz="4000" dirty="0" smtClean="0"/>
              <a:t>Christ</a:t>
            </a:r>
            <a:r>
              <a:rPr lang="en-US" sz="4000" dirty="0" smtClean="0"/>
              <a:t> by the will of God, according to the promise of life which is in Christ </a:t>
            </a:r>
            <a:r>
              <a:rPr lang="en-US" sz="4000" dirty="0" smtClean="0"/>
              <a:t>Jesus,  to </a:t>
            </a:r>
            <a:r>
              <a:rPr lang="en-US" sz="4000" dirty="0" smtClean="0"/>
              <a:t>Timothy, a beloved son</a:t>
            </a:r>
            <a:r>
              <a:rPr lang="en-US" sz="4000" dirty="0" smtClean="0"/>
              <a:t>:  </a:t>
            </a:r>
            <a:r>
              <a:rPr lang="en-US" sz="4000" b="1" dirty="0" smtClean="0"/>
              <a:t>Grace</a:t>
            </a:r>
            <a:r>
              <a:rPr lang="en-US" sz="4000" dirty="0" smtClean="0"/>
              <a:t>, </a:t>
            </a:r>
            <a:r>
              <a:rPr lang="en-US" sz="4000" b="1" dirty="0" smtClean="0"/>
              <a:t>mercy</a:t>
            </a:r>
            <a:r>
              <a:rPr lang="en-US" sz="4000" dirty="0" smtClean="0"/>
              <a:t>, </a:t>
            </a:r>
            <a:r>
              <a:rPr lang="en-US" sz="4000" i="1" dirty="0" smtClean="0"/>
              <a:t>and</a:t>
            </a:r>
            <a:r>
              <a:rPr lang="en-US" sz="4000" dirty="0" smtClean="0"/>
              <a:t> </a:t>
            </a:r>
            <a:r>
              <a:rPr lang="en-US" sz="4000" b="1" dirty="0" smtClean="0"/>
              <a:t>peace</a:t>
            </a:r>
            <a:r>
              <a:rPr lang="en-US" sz="4000" dirty="0" smtClean="0"/>
              <a:t> from God the Father and Christ Jesus our Lord</a:t>
            </a:r>
            <a:r>
              <a:rPr lang="en-US" sz="4000" dirty="0" smtClean="0"/>
              <a:t>.</a:t>
            </a:r>
            <a:endParaRPr lang="en-US" sz="4000" dirty="0" smtClean="0"/>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fontAlgn="t"/>
            <a:r>
              <a:rPr lang="en-US" sz="3200" b="1" i="1" dirty="0" smtClean="0"/>
              <a:t>II TIMOTHY – 7 key commands for a disciple</a:t>
            </a:r>
          </a:p>
        </p:txBody>
      </p:sp>
      <p:sp>
        <p:nvSpPr>
          <p:cNvPr id="3" name="Content Placeholder 2"/>
          <p:cNvSpPr>
            <a:spLocks noGrp="1"/>
          </p:cNvSpPr>
          <p:nvPr>
            <p:ph idx="1"/>
          </p:nvPr>
        </p:nvSpPr>
        <p:spPr>
          <a:xfrm>
            <a:off x="179512" y="908720"/>
            <a:ext cx="8568952" cy="5688632"/>
          </a:xfrm>
        </p:spPr>
        <p:txBody>
          <a:bodyPr>
            <a:normAutofit fontScale="40000" lnSpcReduction="20000"/>
          </a:bodyPr>
          <a:lstStyle/>
          <a:p>
            <a:pPr marL="514350" indent="-514350" fontAlgn="t">
              <a:buFont typeface="+mj-lt"/>
              <a:buAutoNum type="arabicPeriod"/>
            </a:pPr>
            <a:r>
              <a:rPr lang="en-US" sz="8000" b="1" dirty="0" smtClean="0"/>
              <a:t>1:6</a:t>
            </a:r>
            <a:r>
              <a:rPr lang="en-US" sz="8000" b="1" dirty="0" smtClean="0"/>
              <a:t> </a:t>
            </a:r>
            <a:r>
              <a:rPr lang="en-US" sz="8000" dirty="0" smtClean="0"/>
              <a:t>…</a:t>
            </a:r>
            <a:r>
              <a:rPr lang="en-US" sz="8000" b="1" dirty="0" smtClean="0">
                <a:solidFill>
                  <a:srgbClr val="FF0000"/>
                </a:solidFill>
              </a:rPr>
              <a:t>stir up the gift </a:t>
            </a:r>
            <a:r>
              <a:rPr lang="en-US" sz="8000" dirty="0" smtClean="0"/>
              <a:t>of God which is in you through the laying on of my hands.</a:t>
            </a:r>
          </a:p>
          <a:p>
            <a:pPr marL="514350" indent="-514350" fontAlgn="t">
              <a:buFont typeface="+mj-lt"/>
              <a:buAutoNum type="arabicPeriod"/>
            </a:pPr>
            <a:r>
              <a:rPr lang="en-US" sz="8000" b="1" dirty="0" smtClean="0"/>
              <a:t>1:8</a:t>
            </a:r>
            <a:r>
              <a:rPr lang="en-US" sz="8000" dirty="0" smtClean="0"/>
              <a:t> …</a:t>
            </a:r>
            <a:r>
              <a:rPr lang="en-US" sz="8000" b="1" dirty="0" smtClean="0">
                <a:solidFill>
                  <a:srgbClr val="FF0000"/>
                </a:solidFill>
              </a:rPr>
              <a:t>do not be ashamed </a:t>
            </a:r>
            <a:r>
              <a:rPr lang="en-US" sz="8000" dirty="0" smtClean="0"/>
              <a:t>of the testimony of our Lord, … 9 who has saved us and called </a:t>
            </a:r>
            <a:r>
              <a:rPr lang="en-US" sz="8000" i="1" dirty="0" smtClean="0"/>
              <a:t>us</a:t>
            </a:r>
            <a:r>
              <a:rPr lang="en-US" sz="8000" dirty="0" smtClean="0"/>
              <a:t> with a holy calling,</a:t>
            </a:r>
          </a:p>
          <a:p>
            <a:pPr marL="514350" indent="-514350" fontAlgn="t">
              <a:buFont typeface="+mj-lt"/>
              <a:buAutoNum type="arabicPeriod"/>
            </a:pPr>
            <a:r>
              <a:rPr lang="en-US" sz="8000" b="1" dirty="0" smtClean="0"/>
              <a:t>1:13</a:t>
            </a:r>
            <a:r>
              <a:rPr lang="en-US" sz="8000" dirty="0" smtClean="0"/>
              <a:t> </a:t>
            </a:r>
            <a:r>
              <a:rPr lang="en-US" sz="8000" b="1" dirty="0" smtClean="0">
                <a:solidFill>
                  <a:srgbClr val="FF0000"/>
                </a:solidFill>
              </a:rPr>
              <a:t>Hold fast </a:t>
            </a:r>
            <a:r>
              <a:rPr lang="en-US" sz="8000" dirty="0" smtClean="0"/>
              <a:t>the pattern of sound words which you have heard from me, in faith and love which are in Christ Jesus. 14 That good thing which was committed to you, keep by the Holy Spirit who dwells in us</a:t>
            </a:r>
            <a:r>
              <a:rPr lang="en-US" sz="8000" dirty="0" smtClean="0"/>
              <a:t>.</a:t>
            </a:r>
            <a:endParaRPr lang="en-US" sz="8000" b="1"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US" sz="3200" b="1" i="1" dirty="0" smtClean="0"/>
              <a:t>II TIMOTHY – 7 key commands for a disciple</a:t>
            </a:r>
            <a:endParaRPr lang="en-GB" sz="3200" dirty="0"/>
          </a:p>
        </p:txBody>
      </p:sp>
      <p:sp>
        <p:nvSpPr>
          <p:cNvPr id="3" name="Content Placeholder 2"/>
          <p:cNvSpPr>
            <a:spLocks noGrp="1"/>
          </p:cNvSpPr>
          <p:nvPr>
            <p:ph idx="1"/>
          </p:nvPr>
        </p:nvSpPr>
        <p:spPr>
          <a:xfrm>
            <a:off x="457200" y="1052736"/>
            <a:ext cx="8435280" cy="5073427"/>
          </a:xfrm>
        </p:spPr>
        <p:txBody>
          <a:bodyPr>
            <a:normAutofit fontScale="92500"/>
          </a:bodyPr>
          <a:lstStyle/>
          <a:p>
            <a:pPr marL="514350" indent="-514350" fontAlgn="t">
              <a:buFont typeface="+mj-lt"/>
              <a:buAutoNum type="arabicPeriod" startAt="4"/>
            </a:pPr>
            <a:r>
              <a:rPr lang="en-US" b="1" dirty="0" smtClean="0"/>
              <a:t>2:2 </a:t>
            </a:r>
            <a:r>
              <a:rPr lang="en-US" dirty="0" smtClean="0"/>
              <a:t>And the things that you have heard from me among many witnesses, </a:t>
            </a:r>
            <a:r>
              <a:rPr lang="en-US" b="1" dirty="0" smtClean="0">
                <a:solidFill>
                  <a:srgbClr val="FF0000"/>
                </a:solidFill>
              </a:rPr>
              <a:t>commit these to faithful men</a:t>
            </a:r>
            <a:r>
              <a:rPr lang="en-US" dirty="0" smtClean="0"/>
              <a:t> who will be able to teach others also.</a:t>
            </a:r>
          </a:p>
          <a:p>
            <a:pPr marL="514350" indent="-514350" fontAlgn="t">
              <a:buFont typeface="+mj-lt"/>
              <a:buAutoNum type="arabicPeriod" startAt="4"/>
            </a:pPr>
            <a:r>
              <a:rPr lang="en-US" b="1" dirty="0" smtClean="0"/>
              <a:t>2:15 </a:t>
            </a:r>
            <a:r>
              <a:rPr lang="en-US" b="1" dirty="0" smtClean="0">
                <a:solidFill>
                  <a:srgbClr val="FF0000"/>
                </a:solidFill>
              </a:rPr>
              <a:t>Be diligent </a:t>
            </a:r>
            <a:r>
              <a:rPr lang="en-US" b="1" dirty="0" smtClean="0">
                <a:solidFill>
                  <a:srgbClr val="FF0000"/>
                </a:solidFill>
              </a:rPr>
              <a:t>(study – </a:t>
            </a:r>
            <a:r>
              <a:rPr lang="en-US" b="1" dirty="0" err="1" smtClean="0">
                <a:solidFill>
                  <a:srgbClr val="FF0000"/>
                </a:solidFill>
              </a:rPr>
              <a:t>KJV</a:t>
            </a:r>
            <a:r>
              <a:rPr lang="en-US" b="1" dirty="0" smtClean="0">
                <a:solidFill>
                  <a:srgbClr val="FF0000"/>
                </a:solidFill>
              </a:rPr>
              <a:t>) </a:t>
            </a:r>
            <a:r>
              <a:rPr lang="en-US" dirty="0" smtClean="0"/>
              <a:t>to </a:t>
            </a:r>
            <a:r>
              <a:rPr lang="en-US" dirty="0" smtClean="0"/>
              <a:t>present yourself approved to God, a worker who does not need to be ashamed, rightly dividing the word of truth.</a:t>
            </a:r>
          </a:p>
          <a:p>
            <a:pPr marL="514350" indent="-514350" algn="just" fontAlgn="t">
              <a:buFont typeface="+mj-lt"/>
              <a:buAutoNum type="arabicPeriod" startAt="4"/>
            </a:pPr>
            <a:r>
              <a:rPr lang="en-US" b="1" dirty="0" smtClean="0"/>
              <a:t>2:22 </a:t>
            </a:r>
            <a:r>
              <a:rPr lang="en-US" b="1" dirty="0" smtClean="0">
                <a:solidFill>
                  <a:srgbClr val="FF0000"/>
                </a:solidFill>
              </a:rPr>
              <a:t>Flee also youthful lusts</a:t>
            </a:r>
            <a:r>
              <a:rPr lang="en-US" dirty="0" smtClean="0"/>
              <a:t>; but pursue righteousness, faith, love, peace with those who call on the Lord out of a pure heart.</a:t>
            </a:r>
            <a:endParaRPr lang="en-US" b="1" dirty="0" smtClean="0"/>
          </a:p>
          <a:p>
            <a:pPr marL="514350" indent="-514350" fontAlgn="t">
              <a:buFont typeface="+mj-lt"/>
              <a:buAutoNum type="arabicPeriod" startAt="4"/>
            </a:pPr>
            <a:r>
              <a:rPr lang="en-US" b="1" dirty="0" smtClean="0"/>
              <a:t>4:2 </a:t>
            </a:r>
            <a:r>
              <a:rPr lang="en-US" dirty="0" smtClean="0"/>
              <a:t>Preach the word! </a:t>
            </a:r>
            <a:r>
              <a:rPr lang="en-US" b="1" dirty="0" smtClean="0"/>
              <a:t>4:5 </a:t>
            </a:r>
            <a:r>
              <a:rPr lang="en-US" dirty="0" smtClean="0"/>
              <a:t>…</a:t>
            </a:r>
            <a:r>
              <a:rPr lang="en-US" b="1" dirty="0" smtClean="0">
                <a:solidFill>
                  <a:srgbClr val="FF0000"/>
                </a:solidFill>
              </a:rPr>
              <a:t>fulfill your ministry</a:t>
            </a:r>
            <a:r>
              <a:rPr lang="en-US" dirty="0" smtClean="0"/>
              <a:t>.</a:t>
            </a:r>
            <a:endParaRPr lang="en-GB" dirty="0" smtClean="0"/>
          </a:p>
          <a:p>
            <a:pPr>
              <a:buNone/>
            </a:pPr>
            <a:endParaRPr lang="en-GB"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US" sz="6600" b="1" dirty="0" smtClean="0"/>
              <a:t>THE BASICS</a:t>
            </a:r>
            <a:endParaRPr lang="en-GB" sz="6600" dirty="0"/>
          </a:p>
        </p:txBody>
      </p:sp>
      <p:sp>
        <p:nvSpPr>
          <p:cNvPr id="3" name="Content Placeholder 2"/>
          <p:cNvSpPr>
            <a:spLocks noGrp="1"/>
          </p:cNvSpPr>
          <p:nvPr>
            <p:ph idx="1"/>
          </p:nvPr>
        </p:nvSpPr>
        <p:spPr>
          <a:xfrm>
            <a:off x="395536" y="1124745"/>
            <a:ext cx="8316416" cy="2736304"/>
          </a:xfrm>
        </p:spPr>
        <p:txBody>
          <a:bodyPr>
            <a:noAutofit/>
          </a:bodyPr>
          <a:lstStyle/>
          <a:p>
            <a:pPr>
              <a:buNone/>
            </a:pPr>
            <a:r>
              <a:rPr lang="en-GB" sz="5400" b="1" dirty="0" smtClean="0">
                <a:solidFill>
                  <a:srgbClr val="FF0000"/>
                </a:solidFill>
              </a:rPr>
              <a:t>DISCIPLES</a:t>
            </a:r>
            <a:r>
              <a:rPr lang="en-GB" sz="5400" dirty="0" smtClean="0"/>
              <a:t> are called</a:t>
            </a:r>
          </a:p>
          <a:p>
            <a:pPr>
              <a:buNone/>
            </a:pPr>
            <a:r>
              <a:rPr lang="en-GB" sz="5400" b="1" dirty="0" smtClean="0">
                <a:solidFill>
                  <a:srgbClr val="FF0000"/>
                </a:solidFill>
              </a:rPr>
              <a:t>DISCIPLES</a:t>
            </a:r>
            <a:r>
              <a:rPr lang="en-GB" sz="5400" dirty="0" smtClean="0"/>
              <a:t> </a:t>
            </a:r>
            <a:r>
              <a:rPr lang="en-GB" sz="5400" dirty="0" smtClean="0"/>
              <a:t>are disciplined</a:t>
            </a:r>
            <a:endParaRPr lang="en-GB" sz="5400" dirty="0" smtClean="0"/>
          </a:p>
          <a:p>
            <a:pPr>
              <a:buNone/>
            </a:pPr>
            <a:r>
              <a:rPr lang="en-GB" sz="5400" b="1" dirty="0" smtClean="0">
                <a:solidFill>
                  <a:srgbClr val="FF0000"/>
                </a:solidFill>
              </a:rPr>
              <a:t>DISCIPLES </a:t>
            </a:r>
            <a:r>
              <a:rPr lang="en-GB" sz="5400" dirty="0" smtClean="0"/>
              <a:t>make disciples </a:t>
            </a:r>
            <a:endParaRPr lang="en-GB" sz="54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2000"/>
                                        <p:tgtEl>
                                          <p:spTgt spid="3">
                                            <p:txEl>
                                              <p:pRg st="1" end="1"/>
                                            </p:txEl>
                                          </p:spTgt>
                                        </p:tgtEl>
                                      </p:cBhvr>
                                    </p:animEffect>
                                  </p:childTnLst>
                                </p:cTn>
                              </p:par>
                            </p:childTnLst>
                          </p:cTn>
                        </p:par>
                        <p:par>
                          <p:cTn id="12" fill="hold">
                            <p:stCondLst>
                              <p:cond delay="4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708920"/>
            <a:ext cx="8229600" cy="3888432"/>
          </a:xfrm>
        </p:spPr>
        <p:txBody>
          <a:bodyPr>
            <a:normAutofit/>
          </a:bodyPr>
          <a:lstStyle/>
          <a:p>
            <a:r>
              <a:rPr lang="en-GB" sz="4400" dirty="0" smtClean="0"/>
              <a:t>Stir </a:t>
            </a:r>
            <a:r>
              <a:rPr lang="en-GB" sz="4400" dirty="0" smtClean="0"/>
              <a:t>up the </a:t>
            </a:r>
            <a:r>
              <a:rPr lang="en-GB" sz="4400" dirty="0" smtClean="0"/>
              <a:t>gift (1:6)</a:t>
            </a:r>
            <a:endParaRPr lang="en-GB" sz="4400" dirty="0" smtClean="0"/>
          </a:p>
          <a:p>
            <a:r>
              <a:rPr lang="en-GB" sz="4400" dirty="0" smtClean="0"/>
              <a:t>You have a holy </a:t>
            </a:r>
            <a:r>
              <a:rPr lang="en-GB" sz="4400" dirty="0" smtClean="0"/>
              <a:t>calling (1:8-9)</a:t>
            </a:r>
            <a:endParaRPr lang="en-GB" sz="4400" dirty="0" smtClean="0"/>
          </a:p>
          <a:p>
            <a:r>
              <a:rPr lang="en-GB" sz="4400" dirty="0" smtClean="0"/>
              <a:t>Fulfil </a:t>
            </a:r>
            <a:r>
              <a:rPr lang="en-GB" sz="4400" dirty="0" smtClean="0"/>
              <a:t>your </a:t>
            </a:r>
            <a:r>
              <a:rPr lang="en-GB" sz="4400" dirty="0" smtClean="0"/>
              <a:t>ministry (4:2,6)</a:t>
            </a:r>
            <a:endParaRPr lang="en-GB" sz="4400" dirty="0" smtClean="0"/>
          </a:p>
        </p:txBody>
      </p:sp>
      <p:sp>
        <p:nvSpPr>
          <p:cNvPr id="4" name="Rectangle 3"/>
          <p:cNvSpPr/>
          <p:nvPr/>
        </p:nvSpPr>
        <p:spPr>
          <a:xfrm>
            <a:off x="467544" y="332656"/>
            <a:ext cx="7920880" cy="1938992"/>
          </a:xfrm>
          <a:prstGeom prst="rect">
            <a:avLst/>
          </a:prstGeom>
        </p:spPr>
        <p:txBody>
          <a:bodyPr wrap="square">
            <a:spAutoFit/>
          </a:bodyPr>
          <a:lstStyle/>
          <a:p>
            <a:pPr algn="ctr">
              <a:buNone/>
            </a:pPr>
            <a:r>
              <a:rPr lang="en-GB" sz="6000" b="1" dirty="0" smtClean="0">
                <a:solidFill>
                  <a:srgbClr val="FF0000"/>
                </a:solidFill>
              </a:rPr>
              <a:t>DISCIPLES</a:t>
            </a:r>
            <a:r>
              <a:rPr lang="en-GB" sz="6000" dirty="0" smtClean="0"/>
              <a:t> </a:t>
            </a:r>
            <a:r>
              <a:rPr lang="en-GB" sz="6000" dirty="0" smtClean="0"/>
              <a:t>are called for a purpose</a:t>
            </a:r>
            <a:endParaRPr lang="en-GB" sz="6000"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6192688"/>
          </a:xfrm>
        </p:spPr>
        <p:txBody>
          <a:bodyPr>
            <a:normAutofit/>
          </a:bodyPr>
          <a:lstStyle/>
          <a:p>
            <a:pPr>
              <a:buNone/>
            </a:pPr>
            <a:endParaRPr lang="en-GB" sz="2400" dirty="0" smtClean="0"/>
          </a:p>
          <a:p>
            <a:r>
              <a:rPr lang="en-GB" sz="4400" dirty="0" smtClean="0"/>
              <a:t>Study/ be diligent (2:15)</a:t>
            </a:r>
            <a:endParaRPr lang="en-GB" sz="4400" dirty="0" smtClean="0"/>
          </a:p>
          <a:p>
            <a:r>
              <a:rPr lang="en-GB" sz="4400" dirty="0" smtClean="0"/>
              <a:t>Hold fast (know) the Word (1:13)</a:t>
            </a:r>
            <a:endParaRPr lang="en-GB" sz="4400" dirty="0" smtClean="0"/>
          </a:p>
          <a:p>
            <a:r>
              <a:rPr lang="en-GB" sz="4400" dirty="0" smtClean="0"/>
              <a:t>Fight temptation (2:22)</a:t>
            </a:r>
            <a:endParaRPr lang="en-GB" sz="4400" dirty="0" smtClean="0"/>
          </a:p>
        </p:txBody>
      </p:sp>
      <p:sp>
        <p:nvSpPr>
          <p:cNvPr id="4" name="Rectangle 3"/>
          <p:cNvSpPr/>
          <p:nvPr/>
        </p:nvSpPr>
        <p:spPr>
          <a:xfrm>
            <a:off x="395536" y="332656"/>
            <a:ext cx="8182048" cy="1015663"/>
          </a:xfrm>
          <a:prstGeom prst="rect">
            <a:avLst/>
          </a:prstGeom>
        </p:spPr>
        <p:txBody>
          <a:bodyPr wrap="none">
            <a:spAutoFit/>
          </a:bodyPr>
          <a:lstStyle/>
          <a:p>
            <a:pPr>
              <a:buNone/>
            </a:pPr>
            <a:r>
              <a:rPr lang="en-GB" sz="6000" b="1" dirty="0" smtClean="0">
                <a:solidFill>
                  <a:srgbClr val="FF0000"/>
                </a:solidFill>
              </a:rPr>
              <a:t>DISCIPLES</a:t>
            </a:r>
            <a:r>
              <a:rPr lang="en-GB" sz="6000" dirty="0" smtClean="0"/>
              <a:t> </a:t>
            </a:r>
            <a:r>
              <a:rPr lang="en-GB" sz="6000" dirty="0" smtClean="0"/>
              <a:t>are </a:t>
            </a:r>
            <a:r>
              <a:rPr lang="en-GB" sz="6000" dirty="0" smtClean="0"/>
              <a:t>disciplined</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3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3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29600" cy="4896544"/>
          </a:xfrm>
        </p:spPr>
        <p:txBody>
          <a:bodyPr>
            <a:normAutofit/>
          </a:bodyPr>
          <a:lstStyle/>
          <a:p>
            <a:r>
              <a:rPr lang="en-GB" sz="4400" dirty="0" smtClean="0"/>
              <a:t>Pass it on (2:2)</a:t>
            </a:r>
            <a:endParaRPr lang="en-GB" sz="4400" dirty="0" smtClean="0"/>
          </a:p>
          <a:p>
            <a:r>
              <a:rPr lang="en-GB" sz="4400" dirty="0" smtClean="0"/>
              <a:t>Preach the Word (4:2)</a:t>
            </a:r>
            <a:endParaRPr lang="en-GB" sz="4400" dirty="0" smtClean="0"/>
          </a:p>
        </p:txBody>
      </p:sp>
      <p:sp>
        <p:nvSpPr>
          <p:cNvPr id="5" name="Rectangle 4"/>
          <p:cNvSpPr/>
          <p:nvPr/>
        </p:nvSpPr>
        <p:spPr>
          <a:xfrm>
            <a:off x="539552" y="476672"/>
            <a:ext cx="8005461" cy="1015663"/>
          </a:xfrm>
          <a:prstGeom prst="rect">
            <a:avLst/>
          </a:prstGeom>
        </p:spPr>
        <p:txBody>
          <a:bodyPr wrap="none">
            <a:spAutoFit/>
          </a:bodyPr>
          <a:lstStyle/>
          <a:p>
            <a:pPr>
              <a:buNone/>
            </a:pPr>
            <a:r>
              <a:rPr lang="en-GB" sz="6000" b="1" dirty="0" smtClean="0">
                <a:solidFill>
                  <a:srgbClr val="FF0000"/>
                </a:solidFill>
              </a:rPr>
              <a:t>DISCIPLES</a:t>
            </a:r>
            <a:r>
              <a:rPr lang="en-GB" sz="6000" dirty="0" smtClean="0"/>
              <a:t> make disciples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3436</TotalTime>
  <Words>368</Words>
  <Application>Microsoft Office PowerPoint</Application>
  <PresentationFormat>On-screen Show (4:3)</PresentationFormat>
  <Paragraphs>63</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Over and Out</vt:lpstr>
      <vt:lpstr>Slide 2</vt:lpstr>
      <vt:lpstr>II Timothy 1:1-2</vt:lpstr>
      <vt:lpstr>II TIMOTHY – 7 key commands for a disciple</vt:lpstr>
      <vt:lpstr>II TIMOTHY – 7 key commands for a disciple</vt:lpstr>
      <vt:lpstr>THE BASICS</vt:lpstr>
      <vt:lpstr>Slide 7</vt:lpstr>
      <vt:lpstr>Slide 8</vt:lpstr>
      <vt:lpstr>Slide 9</vt:lpstr>
      <vt:lpstr>Theme for 2014 (Be, then) GO &amp; MAKE DISCIPLES</vt:lpstr>
      <vt:lpstr>What did God write in his book of remembrance about me today? Mal 3:16</vt:lpstr>
      <vt:lpstr>Slide 12</vt:lpstr>
    </vt:vector>
  </TitlesOfParts>
  <Company>WwW.YlmF.CoM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been to the tomb yet?</dc:title>
  <dc:creator>DT</dc:creator>
  <cp:lastModifiedBy>HP</cp:lastModifiedBy>
  <cp:revision>408</cp:revision>
  <dcterms:created xsi:type="dcterms:W3CDTF">2011-04-23T13:26:44Z</dcterms:created>
  <dcterms:modified xsi:type="dcterms:W3CDTF">2014-02-22T15:03:52Z</dcterms:modified>
</cp:coreProperties>
</file>